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1"/>
  </p:notesMasterIdLst>
  <p:sldIdLst>
    <p:sldId id="316" r:id="rId2"/>
    <p:sldId id="397" r:id="rId3"/>
    <p:sldId id="398" r:id="rId4"/>
    <p:sldId id="399" r:id="rId5"/>
    <p:sldId id="411" r:id="rId6"/>
    <p:sldId id="400" r:id="rId7"/>
    <p:sldId id="401" r:id="rId8"/>
    <p:sldId id="402" r:id="rId9"/>
    <p:sldId id="404" r:id="rId10"/>
    <p:sldId id="403" r:id="rId11"/>
    <p:sldId id="406" r:id="rId12"/>
    <p:sldId id="409" r:id="rId13"/>
    <p:sldId id="410" r:id="rId14"/>
    <p:sldId id="415" r:id="rId15"/>
    <p:sldId id="281" r:id="rId16"/>
    <p:sldId id="412" r:id="rId17"/>
    <p:sldId id="408" r:id="rId18"/>
    <p:sldId id="416" r:id="rId19"/>
    <p:sldId id="417" r:id="rId2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ED1941"/>
    <a:srgbClr val="FFFF00"/>
    <a:srgbClr val="F3F6F8"/>
    <a:srgbClr val="28282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920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etrics-with-r.org/14-7-nit.html" TargetMode="External"/><Relationship Id="rId2" Type="http://schemas.openxmlformats.org/officeDocument/2006/relationships/hyperlink" Target="https://www.econometrics-with-r.org/10-4-regression-with-time-fixed-effect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78296-4327-492F-B592-7BAF6822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95" y="753743"/>
            <a:ext cx="5777995" cy="8244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A559-175B-4EFB-9143-8DD48465691C}"/>
              </a:ext>
            </a:extLst>
          </p:cNvPr>
          <p:cNvSpPr/>
          <p:nvPr/>
        </p:nvSpPr>
        <p:spPr>
          <a:xfrm>
            <a:off x="1497434" y="8516325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0E8F-2E53-4F9F-BB6B-7A606E1C66B3}"/>
              </a:ext>
            </a:extLst>
          </p:cNvPr>
          <p:cNvSpPr/>
          <p:nvPr/>
        </p:nvSpPr>
        <p:spPr>
          <a:xfrm>
            <a:off x="2951115" y="773238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A123E-CB42-49D2-81EC-E4ACEFE809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545755" y="7923120"/>
            <a:ext cx="433316" cy="72830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2AF39-4BDC-41A6-8FE5-3BC5C7F93B3A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092074" y="8651429"/>
            <a:ext cx="1886997" cy="5563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A95DC-823B-45BF-9EF6-FE4E087CA6F5}"/>
              </a:ext>
            </a:extLst>
          </p:cNvPr>
          <p:cNvSpPr/>
          <p:nvPr/>
        </p:nvSpPr>
        <p:spPr>
          <a:xfrm>
            <a:off x="3979071" y="8113854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0.653&gt;-1.95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46719-CB1B-4020-96A8-4A22CA10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651" y="268010"/>
            <a:ext cx="5502909" cy="67721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8539793" y="6531001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9870329" y="585101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H="1">
            <a:off x="10145374" y="6041750"/>
            <a:ext cx="319595" cy="222821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9134433" y="6721735"/>
            <a:ext cx="1010941" cy="1548226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01" y="778046"/>
            <a:ext cx="7150763" cy="8877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387656" y="937527"/>
            <a:ext cx="206649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2161681" y="9134148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3896901" y="8155546"/>
            <a:ext cx="88899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785894" y="7835477"/>
            <a:ext cx="4009858" cy="51080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2756321" y="7835477"/>
            <a:ext cx="6039431" cy="1489405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8795752" y="729790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-4.9534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-1.95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1187116" y="2240547"/>
            <a:ext cx="10534316" cy="4752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7463581" cy="375722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6DB0-C82F-419E-BA1B-0A4BAC6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78B6-04DE-4F47-8017-BC653400C6E8}"/>
              </a:ext>
            </a:extLst>
          </p:cNvPr>
          <p:cNvSpPr txBox="1"/>
          <p:nvPr/>
        </p:nvSpPr>
        <p:spPr>
          <a:xfrm>
            <a:off x="868680" y="1792224"/>
            <a:ext cx="840333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 time fixed effects: </a:t>
            </a:r>
            <a:r>
              <a:rPr lang="en-GB" sz="2000" dirty="0" err="1">
                <a:hlinkClick r:id="rId2"/>
              </a:rPr>
              <a:t>Hanck</a:t>
            </a:r>
            <a:r>
              <a:rPr lang="en-GB" sz="2000" dirty="0">
                <a:hlinkClick r:id="rId2"/>
              </a:rPr>
              <a:t> et al Chapter 10.4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Unit roots: </a:t>
            </a:r>
            <a:r>
              <a:rPr lang="en-GB" sz="2000" dirty="0" err="1">
                <a:hlinkClick r:id="rId3"/>
              </a:rPr>
              <a:t>Hanck</a:t>
            </a:r>
            <a:r>
              <a:rPr lang="en-GB" sz="2000" dirty="0">
                <a:hlinkClick r:id="rId3"/>
              </a:rPr>
              <a:t> et al Chapter 14.7</a:t>
            </a:r>
            <a:endParaRPr lang="en-GB" sz="2000" dirty="0"/>
          </a:p>
        </p:txBody>
      </p:sp>
      <p:pic>
        <p:nvPicPr>
          <p:cNvPr id="5" name="Picture 4" descr="A picture containing book, shelf, stack, shop&#10;&#10;Description automatically generated">
            <a:extLst>
              <a:ext uri="{FF2B5EF4-FFF2-40B4-BE49-F238E27FC236}">
                <a16:creationId xmlns:a16="http://schemas.microsoft.com/office/drawing/2014/main" id="{32673485-86A4-470A-936D-69C44230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6096000" cy="3810000"/>
          </a:xfrm>
          <a:prstGeom prst="rect">
            <a:avLst/>
          </a:prstGeom>
        </p:spPr>
      </p:pic>
      <p:pic>
        <p:nvPicPr>
          <p:cNvPr id="7" name="Picture 6" descr="A picture containing food, wooden&#10;&#10;Description automatically generated">
            <a:extLst>
              <a:ext uri="{FF2B5EF4-FFF2-40B4-BE49-F238E27FC236}">
                <a16:creationId xmlns:a16="http://schemas.microsoft.com/office/drawing/2014/main" id="{797D251E-0842-4A6A-AC9A-9142A7DF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457"/>
            <a:ext cx="6910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DA04-DD82-457B-9C99-A921BE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49" y="1033272"/>
            <a:ext cx="7810993" cy="429214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4481095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87" y="135110"/>
            <a:ext cx="3932118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55" y="3061618"/>
            <a:ext cx="3906044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78" y="5999749"/>
            <a:ext cx="3864322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B430-7819-4CD9-8C67-F61CFBB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" y="770256"/>
            <a:ext cx="569263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076B-6F53-4ACF-BC77-BFC52C5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" y="4805635"/>
            <a:ext cx="5715495" cy="417612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111561"/>
              <a:gd name="adj2" fmla="val 2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11555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505725" y="5750061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4E9A-2EFA-4BBE-A078-DEA1BD9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40" y="309282"/>
            <a:ext cx="5436931" cy="360042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270103" y="3781362"/>
            <a:ext cx="3775406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4BFC0-D6D9-4981-82EB-C7537CC6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77" y="4481951"/>
            <a:ext cx="5101420" cy="5270062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BBAEFDF-6827-4BED-9227-81D68D65CE0E}"/>
              </a:ext>
            </a:extLst>
          </p:cNvPr>
          <p:cNvSpPr/>
          <p:nvPr/>
        </p:nvSpPr>
        <p:spPr>
          <a:xfrm>
            <a:off x="9408596" y="4885073"/>
            <a:ext cx="3775406" cy="1414749"/>
          </a:xfrm>
          <a:prstGeom prst="wedgeRoundRectCallout">
            <a:avLst>
              <a:gd name="adj1" fmla="val -65154"/>
              <a:gd name="adj2" fmla="val -388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Alternative command to include cross sectional and time effects in panel data</a:t>
            </a:r>
          </a:p>
          <a:p>
            <a:pPr algn="ctr"/>
            <a:r>
              <a:rPr lang="en-GB" sz="1600" dirty="0"/>
              <a:t>Substantially more efficient with large datasets (many cross sectional units)</a:t>
            </a:r>
          </a:p>
        </p:txBody>
      </p:sp>
    </p:spTree>
    <p:extLst>
      <p:ext uri="{BB962C8B-B14F-4D97-AF65-F5344CB8AC3E}">
        <p14:creationId xmlns:p14="http://schemas.microsoft.com/office/powerpoint/2010/main" val="30143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15CE-1C09-40E9-A2DC-78D71936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04" t="18081" r="7704" b="-9761"/>
          <a:stretch/>
        </p:blipFill>
        <p:spPr>
          <a:xfrm>
            <a:off x="5927343" y="195483"/>
            <a:ext cx="3932118" cy="252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blipFill>
                <a:blip r:embed="rId5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6"/>
                <a:stretch>
                  <a:fillRect t="-8759" r="-1115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Office PowerPoint</Application>
  <PresentationFormat>Custom</PresentationFormat>
  <Paragraphs>93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 example</vt:lpstr>
      <vt:lpstr>Autoregression</vt:lpstr>
      <vt:lpstr>Dickey-Fuller test to the rescue</vt:lpstr>
      <vt:lpstr>R to the rrrrrescue</vt:lpstr>
      <vt:lpstr>Getting rid of unit roots</vt:lpstr>
      <vt:lpstr>Getting rid of unit roots – Economic Activity index</vt:lpstr>
      <vt:lpstr>Revisiting COVID vs GDP</vt:lpstr>
      <vt:lpstr>Summary</vt:lpstr>
      <vt:lpstr>Extra Slides</vt:lpstr>
      <vt:lpstr>Other considerations </vt:lpstr>
      <vt:lpstr>More lags AR(2)?</vt:lpstr>
      <vt:lpstr>More lags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2020-11-30T09:38:38Z</dcterms:modified>
</cp:coreProperties>
</file>